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 Black"/>
      <p:bold r:id="rId16"/>
      <p:boldItalic r:id="rId17"/>
    </p:embeddedFont>
    <p:embeddedFont>
      <p:font typeface="Gugi"/>
      <p:regular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Roboto Condense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Condensed-bold.fntdata"/><Relationship Id="rId23" Type="http://schemas.openxmlformats.org/officeDocument/2006/relationships/font" Target="fonts/RobotoCondense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Condensed-boldItalic.fntdata"/><Relationship Id="rId25" Type="http://schemas.openxmlformats.org/officeDocument/2006/relationships/font" Target="fonts/RobotoCondense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oboto-regular.fntdata"/><Relationship Id="rId18" Type="http://schemas.openxmlformats.org/officeDocument/2006/relationships/font" Target="fonts/Gugi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4ef48181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4ef48181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4ef48181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4ef48181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a4ef48181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a4ef48181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4ef48181d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4ef48181d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a4ef48181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a4ef48181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4ef48181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4ef48181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원활하고 빠른 상담 준비 과정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4ef48181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4ef48181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강력한 개인 프라이버시 보호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4ef48181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4ef48181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다양한 플랫폼 지원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4ef48181d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4ef48181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gradFill>
          <a:gsLst>
            <a:gs pos="0">
              <a:srgbClr val="060624"/>
            </a:gs>
            <a:gs pos="100000">
              <a:srgbClr val="434343"/>
            </a:gs>
          </a:gsLst>
          <a:lin ang="9300137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jpg"/><Relationship Id="rId6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4.png"/><Relationship Id="rId6" Type="http://schemas.openxmlformats.org/officeDocument/2006/relationships/image" Target="../media/image16.png"/><Relationship Id="rId7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3025" y="652525"/>
            <a:ext cx="4490975" cy="44909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218400" y="210900"/>
            <a:ext cx="8707200" cy="4721700"/>
          </a:xfrm>
          <a:prstGeom prst="rect">
            <a:avLst/>
          </a:prstGeom>
          <a:effectLst>
            <a:outerShdw blurRad="285750" rotWithShape="0" algn="bl" dir="2640000" dist="28575">
              <a:srgbClr val="000000">
                <a:alpha val="7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 </a:t>
            </a:r>
            <a:r>
              <a:rPr b="1" lang="ko" sz="800">
                <a:solidFill>
                  <a:srgbClr val="CCCCCC"/>
                </a:solidFill>
              </a:rPr>
              <a:t>2020 군장병 공개 SW 온라인 해커톤</a:t>
            </a:r>
            <a:endParaRPr b="1" sz="80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0"/>
              <a:t>비대면 상담 체계</a:t>
            </a:r>
            <a:endParaRPr b="1"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  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DD7E6B"/>
                </a:solidFill>
              </a:rPr>
              <a:t>  </a:t>
            </a:r>
            <a:r>
              <a:rPr b="1" lang="ko" sz="1400">
                <a:solidFill>
                  <a:srgbClr val="DD7E6B"/>
                </a:solidFill>
              </a:rPr>
              <a:t>그리는 상담 웹 서비스</a:t>
            </a:r>
            <a:endParaRPr b="1" sz="14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DD7E6B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rPr>
              <a:t>온실 속 돌멩이</a:t>
            </a:r>
            <a:endParaRPr sz="2400"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3025" y="652525"/>
            <a:ext cx="4490975" cy="449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>
            <p:ph type="title"/>
          </p:nvPr>
        </p:nvSpPr>
        <p:spPr>
          <a:xfrm>
            <a:off x="218400" y="210900"/>
            <a:ext cx="8707200" cy="4721700"/>
          </a:xfrm>
          <a:prstGeom prst="rect">
            <a:avLst/>
          </a:prstGeom>
          <a:effectLst>
            <a:outerShdw blurRad="285750" rotWithShape="0" algn="bl" dir="2640000" dist="28575">
              <a:srgbClr val="000000">
                <a:alpha val="7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 </a:t>
            </a:r>
            <a:r>
              <a:rPr b="1" lang="ko" sz="800">
                <a:solidFill>
                  <a:srgbClr val="CCCCCC"/>
                </a:solidFill>
              </a:rPr>
              <a:t>2020 군장병 공개 SW 온라인 해커톤</a:t>
            </a:r>
            <a:endParaRPr b="1" sz="800">
              <a:solidFill>
                <a:srgbClr val="CCCC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0"/>
              <a:t>감사합니다.</a:t>
            </a:r>
            <a:endParaRPr b="1"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/>
              <a:t>  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DD7E6B"/>
                </a:solidFill>
              </a:rPr>
              <a:t>  </a:t>
            </a:r>
            <a:endParaRPr b="1" sz="14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DD7E6B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CE5CD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rPr>
              <a:t>온실 속 돌멩이</a:t>
            </a:r>
            <a:endParaRPr sz="2400"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483175" y="526350"/>
            <a:ext cx="6367800" cy="4090800"/>
          </a:xfrm>
          <a:prstGeom prst="rect">
            <a:avLst/>
          </a:prstGeom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DD7E6B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전체 국민 중,</a:t>
            </a:r>
            <a:endParaRPr b="1" sz="2400">
              <a:solidFill>
                <a:srgbClr val="DD7E6B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48%</a:t>
            </a:r>
            <a:endParaRPr sz="18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DD7E6B"/>
                </a:solidFill>
                <a:latin typeface="Malgun Gothic"/>
                <a:ea typeface="Malgun Gothic"/>
                <a:cs typeface="Malgun Gothic"/>
                <a:sym typeface="Malgun Gothic"/>
              </a:rPr>
              <a:t>COVID-19 사태로 인한 우울감 경험</a:t>
            </a:r>
            <a:endParaRPr sz="700">
              <a:solidFill>
                <a:srgbClr val="CCCCCC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83175" y="4259125"/>
            <a:ext cx="37425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700">
                <a:solidFill>
                  <a:srgbClr val="CCCCCC"/>
                </a:solidFill>
                <a:latin typeface="Malgun Gothic"/>
                <a:ea typeface="Malgun Gothic"/>
                <a:cs typeface="Malgun Gothic"/>
                <a:sym typeface="Malgun Gothic"/>
              </a:rPr>
              <a:t>(</a:t>
            </a:r>
            <a:r>
              <a:rPr lang="ko" sz="700">
                <a:solidFill>
                  <a:srgbClr val="CCCCCC"/>
                </a:solidFill>
              </a:rPr>
              <a:t>이은환. (2020). 코로나19 세대, 정신건강 안녕한가!. 이슈&amp;진단, (), 1-25.)</a:t>
            </a:r>
            <a:endParaRPr sz="700">
              <a:solidFill>
                <a:srgbClr val="CCCCCC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CE5CD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37438" y="1539635"/>
            <a:ext cx="2639100" cy="2064300"/>
          </a:xfrm>
          <a:prstGeom prst="rect">
            <a:avLst/>
          </a:prstGeom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자주 이용하는 고민 상담 경로</a:t>
            </a:r>
            <a:endParaRPr sz="8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6000">
                <a:solidFill>
                  <a:srgbClr val="DD7E6B"/>
                </a:solidFill>
                <a:latin typeface="Roboto Black"/>
                <a:ea typeface="Roboto Black"/>
                <a:cs typeface="Roboto Black"/>
                <a:sym typeface="Roboto Black"/>
              </a:rPr>
              <a:t>24.2%</a:t>
            </a:r>
            <a:endParaRPr sz="6000">
              <a:solidFill>
                <a:srgbClr val="DD7E6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ko" sz="1200">
                <a:solidFill>
                  <a:srgbClr val="E6B8AF"/>
                </a:solidFill>
                <a:latin typeface="Roboto Black"/>
                <a:ea typeface="Roboto Black"/>
                <a:cs typeface="Roboto Black"/>
                <a:sym typeface="Roboto Black"/>
              </a:rPr>
              <a:t>병영 생활 상담관</a:t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7" name="Google Shape;67;p15"/>
          <p:cNvSpPr txBox="1"/>
          <p:nvPr/>
        </p:nvSpPr>
        <p:spPr>
          <a:xfrm>
            <a:off x="3252406" y="1539589"/>
            <a:ext cx="2639100" cy="20643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자주 이용하는 고민 상담 경로</a:t>
            </a:r>
            <a:endParaRPr sz="6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6000">
                <a:solidFill>
                  <a:srgbClr val="DD7E6B"/>
                </a:solidFill>
                <a:latin typeface="Roboto Black"/>
                <a:ea typeface="Roboto Black"/>
                <a:cs typeface="Roboto Black"/>
                <a:sym typeface="Roboto Black"/>
              </a:rPr>
              <a:t>6%</a:t>
            </a:r>
            <a:endParaRPr sz="6000">
              <a:solidFill>
                <a:srgbClr val="DD7E6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6B8AF"/>
                </a:solidFill>
                <a:latin typeface="Roboto Black"/>
                <a:ea typeface="Roboto Black"/>
                <a:cs typeface="Roboto Black"/>
                <a:sym typeface="Roboto Black"/>
              </a:rPr>
              <a:t>1303 헬프콜</a:t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6167463" y="1539574"/>
            <a:ext cx="2639100" cy="20643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병영 생활 상담관, 1303을 이용하지 않는 이유</a:t>
            </a:r>
            <a:endParaRPr sz="60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ko" sz="6000">
                <a:solidFill>
                  <a:srgbClr val="DD7E6B"/>
                </a:solidFill>
                <a:latin typeface="Roboto Black"/>
                <a:ea typeface="Roboto Black"/>
                <a:cs typeface="Roboto Black"/>
                <a:sym typeface="Roboto Black"/>
              </a:rPr>
              <a:t>75.8%</a:t>
            </a:r>
            <a:endParaRPr sz="6000">
              <a:solidFill>
                <a:srgbClr val="DD7E6B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rgbClr val="E6B8AF"/>
                </a:solidFill>
                <a:latin typeface="Roboto Black"/>
                <a:ea typeface="Roboto Black"/>
                <a:cs typeface="Roboto Black"/>
                <a:sym typeface="Roboto Black"/>
              </a:rPr>
              <a:t>개인 프라이버시가 보장되지 않음</a:t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6B8AF"/>
              </a:solidFill>
              <a:latin typeface="Roboto Black"/>
              <a:ea typeface="Roboto Black"/>
              <a:cs typeface="Roboto Black"/>
              <a:sym typeface="Roboto Black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CCCCCC"/>
                </a:solidFill>
                <a:latin typeface="Roboto"/>
                <a:ea typeface="Roboto"/>
                <a:cs typeface="Roboto"/>
                <a:sym typeface="Roboto"/>
              </a:rPr>
              <a:t>(구글 폼 자체 설문조사 결과)</a:t>
            </a:r>
            <a:endParaRPr sz="800">
              <a:solidFill>
                <a:srgbClr val="CCCCC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3">
            <a:alphaModFix/>
          </a:blip>
          <a:srcRect b="0" l="19410" r="2385" t="0"/>
          <a:stretch/>
        </p:blipFill>
        <p:spPr>
          <a:xfrm>
            <a:off x="2856150" y="874950"/>
            <a:ext cx="3431700" cy="33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227850" y="903000"/>
            <a:ext cx="6060000" cy="3337500"/>
          </a:xfrm>
          <a:prstGeom prst="rect">
            <a:avLst/>
          </a:prstGeom>
          <a:effectLst>
            <a:outerShdw blurRad="285750" rotWithShape="0" algn="bl" dir="252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6000">
                <a:solidFill>
                  <a:srgbClr val="FFFFFF"/>
                </a:solidFill>
              </a:rPr>
              <a:t>그리는</a:t>
            </a:r>
            <a:endParaRPr b="1" sz="6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6000">
                <a:solidFill>
                  <a:srgbClr val="FFFFFF"/>
                </a:solidFill>
              </a:rPr>
              <a:t>상담</a:t>
            </a:r>
            <a:endParaRPr b="1" sz="6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ko" sz="6000">
                <a:solidFill>
                  <a:srgbClr val="DD7E6B"/>
                </a:solidFill>
              </a:rPr>
              <a:t>웹 서비스</a:t>
            </a:r>
            <a:endParaRPr b="1" sz="6000">
              <a:solidFill>
                <a:srgbClr val="DD7E6B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0" l="19410" r="2385" t="0"/>
          <a:stretch/>
        </p:blipFill>
        <p:spPr>
          <a:xfrm>
            <a:off x="2856150" y="874950"/>
            <a:ext cx="3431700" cy="3393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1243500"/>
            <a:ext cx="8520600" cy="2656500"/>
          </a:xfrm>
          <a:prstGeom prst="rect">
            <a:avLst/>
          </a:prstGeom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“</a:t>
            </a:r>
            <a:endParaRPr b="1" sz="300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정보 전달체로서의 </a:t>
            </a:r>
            <a:r>
              <a:rPr b="1" lang="ko" sz="2400">
                <a:solidFill>
                  <a:srgbClr val="DD7E6B"/>
                </a:solidFill>
                <a:latin typeface="Malgun Gothic"/>
                <a:ea typeface="Malgun Gothic"/>
                <a:cs typeface="Malgun Gothic"/>
                <a:sym typeface="Malgun Gothic"/>
              </a:rPr>
              <a:t>시각이미지</a:t>
            </a:r>
            <a:r>
              <a:rPr b="1" lang="ko" sz="24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는 현실에 존재하는 행동을 무조건 자극이 되는 어떤 특정 사물 또는 어떤 특정 사건을 대리하여 그것을 지시하는 작용을 한다.</a:t>
            </a:r>
            <a:endParaRPr b="1" sz="240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rgbClr val="FFFFFF"/>
                </a:solidFill>
                <a:latin typeface="Droid Serif"/>
                <a:ea typeface="Droid Serif"/>
                <a:cs typeface="Droid Serif"/>
                <a:sym typeface="Droid Serif"/>
              </a:rPr>
              <a:t>”</a:t>
            </a:r>
            <a:endParaRPr b="1" sz="3000">
              <a:solidFill>
                <a:srgbClr val="FFFFFF"/>
              </a:solidFill>
              <a:latin typeface="Droid Serif"/>
              <a:ea typeface="Droid Serif"/>
              <a:cs typeface="Droid Serif"/>
              <a:sym typeface="Droid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7"/>
          <p:cNvSpPr txBox="1"/>
          <p:nvPr/>
        </p:nvSpPr>
        <p:spPr>
          <a:xfrm>
            <a:off x="1340100" y="4583100"/>
            <a:ext cx="64638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CCCCCC"/>
                </a:solidFill>
              </a:rPr>
              <a:t>박성일. "시각이미지를 통한 정보전달과 그 표현의 특성에 관한 연구." 論文集 14.- (1996): 157-180.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431975" y="2004900"/>
            <a:ext cx="3819000" cy="1133700"/>
          </a:xfrm>
          <a:prstGeom prst="rect">
            <a:avLst/>
          </a:prstGeom>
          <a:effectLst>
            <a:outerShdw blurRad="285750" rotWithShape="0" algn="bl" dir="276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DD7E6B"/>
                </a:solidFill>
              </a:rPr>
              <a:t>원활하고</a:t>
            </a:r>
            <a:endParaRPr b="1" sz="2400">
              <a:solidFill>
                <a:srgbClr val="DD7E6B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DD7E6B"/>
                </a:solidFill>
              </a:rPr>
              <a:t>빠른       </a:t>
            </a:r>
            <a:r>
              <a:rPr b="1" lang="ko" sz="2400">
                <a:solidFill>
                  <a:srgbClr val="EFEFEF"/>
                </a:solidFill>
              </a:rPr>
              <a:t>   </a:t>
            </a:r>
            <a:r>
              <a:rPr b="1" lang="ko" sz="2400">
                <a:solidFill>
                  <a:srgbClr val="EFEFEF"/>
                </a:solidFill>
              </a:rPr>
              <a:t>상담 준비 과정</a:t>
            </a:r>
            <a:endParaRPr b="1" sz="2400">
              <a:solidFill>
                <a:srgbClr val="EFEFEF"/>
              </a:solidFill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 rotWithShape="1">
          <a:blip r:embed="rId3">
            <a:alphaModFix/>
          </a:blip>
          <a:srcRect b="0" l="30637" r="6579" t="0"/>
          <a:stretch/>
        </p:blipFill>
        <p:spPr>
          <a:xfrm>
            <a:off x="4691775" y="619100"/>
            <a:ext cx="1829100" cy="18312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8" name="Google Shape;88;p18"/>
          <p:cNvPicPr preferRelativeResize="0"/>
          <p:nvPr/>
        </p:nvPicPr>
        <p:blipFill rotWithShape="1">
          <a:blip r:embed="rId4">
            <a:alphaModFix/>
          </a:blip>
          <a:srcRect b="31105" l="0" r="0" t="0"/>
          <a:stretch/>
        </p:blipFill>
        <p:spPr>
          <a:xfrm>
            <a:off x="6800242" y="619121"/>
            <a:ext cx="1829100" cy="18312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9" name="Google Shape;89;p18"/>
          <p:cNvPicPr preferRelativeResize="0"/>
          <p:nvPr/>
        </p:nvPicPr>
        <p:blipFill rotWithShape="1">
          <a:blip r:embed="rId5">
            <a:alphaModFix/>
          </a:blip>
          <a:srcRect b="0" l="16683" r="16689" t="0"/>
          <a:stretch/>
        </p:blipFill>
        <p:spPr>
          <a:xfrm>
            <a:off x="4685892" y="2693189"/>
            <a:ext cx="1829100" cy="18312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90" name="Google Shape;90;p18"/>
          <p:cNvPicPr preferRelativeResize="0"/>
          <p:nvPr/>
        </p:nvPicPr>
        <p:blipFill rotWithShape="1">
          <a:blip r:embed="rId6">
            <a:alphaModFix/>
          </a:blip>
          <a:srcRect b="0" l="16707" r="16701" t="0"/>
          <a:stretch/>
        </p:blipFill>
        <p:spPr>
          <a:xfrm>
            <a:off x="6776562" y="2693064"/>
            <a:ext cx="1829100" cy="18312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" name="Google Shape;91;p18"/>
          <p:cNvSpPr txBox="1"/>
          <p:nvPr/>
        </p:nvSpPr>
        <p:spPr>
          <a:xfrm>
            <a:off x="4668148" y="1381957"/>
            <a:ext cx="1876200" cy="3054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D9D9D9"/>
                </a:solidFill>
              </a:rPr>
              <a:t>쉽게 확인 할 수 있고,</a:t>
            </a:r>
            <a:endParaRPr b="1" sz="1000">
              <a:solidFill>
                <a:srgbClr val="D9D9D9"/>
              </a:solidFill>
            </a:endParaRPr>
          </a:p>
        </p:txBody>
      </p:sp>
      <p:sp>
        <p:nvSpPr>
          <p:cNvPr id="92" name="Google Shape;92;p18"/>
          <p:cNvSpPr txBox="1"/>
          <p:nvPr/>
        </p:nvSpPr>
        <p:spPr>
          <a:xfrm>
            <a:off x="6776574" y="1304427"/>
            <a:ext cx="1876200" cy="4605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EFEFEF"/>
                </a:solidFill>
              </a:rPr>
              <a:t>항상 최신화 되는</a:t>
            </a:r>
            <a:endParaRPr b="1" sz="1000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EFEFEF"/>
                </a:solidFill>
              </a:rPr>
              <a:t>상담관 상태</a:t>
            </a:r>
            <a:endParaRPr b="1" sz="1000">
              <a:solidFill>
                <a:srgbClr val="EFEFEF"/>
              </a:solidFill>
            </a:endParaRPr>
          </a:p>
        </p:txBody>
      </p:sp>
      <p:sp>
        <p:nvSpPr>
          <p:cNvPr id="93" name="Google Shape;93;p18"/>
          <p:cNvSpPr txBox="1"/>
          <p:nvPr/>
        </p:nvSpPr>
        <p:spPr>
          <a:xfrm>
            <a:off x="4668222" y="3378437"/>
            <a:ext cx="1876200" cy="4605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EFEFEF"/>
                </a:solidFill>
              </a:rPr>
              <a:t>회원가입부터,</a:t>
            </a:r>
            <a:endParaRPr b="1" sz="1000">
              <a:solidFill>
                <a:srgbClr val="EFEFE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EFEFEF"/>
                </a:solidFill>
              </a:rPr>
              <a:t>상담 시작까지 걸리는 시간,</a:t>
            </a:r>
            <a:endParaRPr b="1" sz="1000">
              <a:solidFill>
                <a:srgbClr val="EFEFEF"/>
              </a:solidFill>
            </a:endParaRPr>
          </a:p>
        </p:txBody>
      </p:sp>
      <p:sp>
        <p:nvSpPr>
          <p:cNvPr id="94" name="Google Shape;94;p18"/>
          <p:cNvSpPr txBox="1"/>
          <p:nvPr/>
        </p:nvSpPr>
        <p:spPr>
          <a:xfrm>
            <a:off x="6776712" y="3357274"/>
            <a:ext cx="1876200" cy="5028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DD7E6B"/>
                </a:solidFill>
              </a:rPr>
              <a:t>단 5분.</a:t>
            </a:r>
            <a:endParaRPr b="1" sz="2400">
              <a:solidFill>
                <a:srgbClr val="DD7E6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0" l="0" r="21935" t="0"/>
          <a:stretch/>
        </p:blipFill>
        <p:spPr>
          <a:xfrm>
            <a:off x="7075" y="1978075"/>
            <a:ext cx="5933700" cy="2525700"/>
          </a:xfrm>
          <a:prstGeom prst="rightArrow">
            <a:avLst>
              <a:gd fmla="val 50000" name="adj1"/>
              <a:gd fmla="val 50000" name="adj2"/>
            </a:avLst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</p:pic>
      <p:sp>
        <p:nvSpPr>
          <p:cNvPr id="100" name="Google Shape;100;p19"/>
          <p:cNvSpPr txBox="1"/>
          <p:nvPr/>
        </p:nvSpPr>
        <p:spPr>
          <a:xfrm>
            <a:off x="-790125" y="519475"/>
            <a:ext cx="5425800" cy="19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656575"/>
                </a:solidFill>
                <a:latin typeface="Roboto"/>
                <a:ea typeface="Roboto"/>
                <a:cs typeface="Roboto"/>
                <a:sym typeface="Roboto"/>
              </a:rPr>
              <a:t>전우의 시선으로 부터,</a:t>
            </a:r>
            <a:endParaRPr b="1" sz="1800">
              <a:solidFill>
                <a:srgbClr val="656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656575"/>
                </a:solidFill>
                <a:latin typeface="Roboto"/>
                <a:ea typeface="Roboto"/>
                <a:cs typeface="Roboto"/>
                <a:sym typeface="Roboto"/>
              </a:rPr>
              <a:t>부대 간부들의 시선으로 부터,</a:t>
            </a:r>
            <a:endParaRPr b="1" sz="1800">
              <a:solidFill>
                <a:srgbClr val="656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656575"/>
                </a:solidFill>
                <a:latin typeface="Roboto"/>
                <a:ea typeface="Roboto"/>
                <a:cs typeface="Roboto"/>
                <a:sym typeface="Roboto"/>
              </a:rPr>
              <a:t>심지어 상담관에게서도 보장되는</a:t>
            </a:r>
            <a:endParaRPr b="1" sz="1800">
              <a:solidFill>
                <a:srgbClr val="656575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6666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DD7E6B"/>
              </a:solidFill>
            </a:endParaRPr>
          </a:p>
        </p:txBody>
      </p:sp>
      <p:sp>
        <p:nvSpPr>
          <p:cNvPr id="101" name="Google Shape;101;p19"/>
          <p:cNvSpPr txBox="1"/>
          <p:nvPr/>
        </p:nvSpPr>
        <p:spPr>
          <a:xfrm>
            <a:off x="157275" y="2055150"/>
            <a:ext cx="4478400" cy="5166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400">
                <a:solidFill>
                  <a:srgbClr val="EFEFEF"/>
                </a:solidFill>
              </a:rPr>
              <a:t>강력한 </a:t>
            </a:r>
            <a:r>
              <a:rPr b="1" lang="ko" sz="2400">
                <a:solidFill>
                  <a:srgbClr val="DD7E6B"/>
                </a:solidFill>
              </a:rPr>
              <a:t>개인 프라이버시 보호</a:t>
            </a:r>
            <a:endParaRPr b="1" sz="24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 rotWithShape="1">
          <a:blip r:embed="rId3">
            <a:alphaModFix/>
          </a:blip>
          <a:srcRect b="9020" l="4090" r="70892" t="3742"/>
          <a:stretch/>
        </p:blipFill>
        <p:spPr>
          <a:xfrm>
            <a:off x="4863343" y="3294161"/>
            <a:ext cx="721800" cy="1450800"/>
          </a:xfrm>
          <a:prstGeom prst="flowChartAlternateProcess">
            <a:avLst/>
          </a:prstGeom>
          <a:noFill/>
          <a:ln>
            <a:noFill/>
          </a:ln>
        </p:spPr>
      </p:pic>
      <p:sp>
        <p:nvSpPr>
          <p:cNvPr id="107" name="Google Shape;107;p20"/>
          <p:cNvSpPr/>
          <p:nvPr/>
        </p:nvSpPr>
        <p:spPr>
          <a:xfrm>
            <a:off x="4883938" y="3294161"/>
            <a:ext cx="680700" cy="83400"/>
          </a:xfrm>
          <a:prstGeom prst="round2SameRect">
            <a:avLst>
              <a:gd fmla="val 28614" name="adj1"/>
              <a:gd fmla="val 0" name="adj2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7555" y="3259694"/>
            <a:ext cx="753481" cy="150336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9" name="Google Shape;109;p20"/>
          <p:cNvPicPr preferRelativeResize="0"/>
          <p:nvPr/>
        </p:nvPicPr>
        <p:blipFill rotWithShape="1">
          <a:blip r:embed="rId5">
            <a:alphaModFix/>
          </a:blip>
          <a:srcRect b="0" l="0" r="37233" t="0"/>
          <a:stretch/>
        </p:blipFill>
        <p:spPr>
          <a:xfrm>
            <a:off x="5963841" y="1902235"/>
            <a:ext cx="3180158" cy="2549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 rotWithShape="1">
          <a:blip r:embed="rId6">
            <a:alphaModFix/>
          </a:blip>
          <a:srcRect b="13807" l="12265" r="29466" t="0"/>
          <a:stretch/>
        </p:blipFill>
        <p:spPr>
          <a:xfrm>
            <a:off x="5253365" y="789575"/>
            <a:ext cx="3890635" cy="43163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1" name="Google Shape;111;p20"/>
          <p:cNvSpPr txBox="1"/>
          <p:nvPr/>
        </p:nvSpPr>
        <p:spPr>
          <a:xfrm>
            <a:off x="1668600" y="759475"/>
            <a:ext cx="7475400" cy="8346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999999"/>
                </a:solidFill>
              </a:rPr>
              <a:t>컴퓨터, 태블릿 PC, 휴대폰 등...</a:t>
            </a:r>
            <a:endParaRPr b="1" sz="800">
              <a:solidFill>
                <a:srgbClr val="999999"/>
              </a:solidFill>
            </a:endParaRPr>
          </a:p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000">
                <a:solidFill>
                  <a:srgbClr val="EFEFEF"/>
                </a:solidFill>
              </a:rPr>
              <a:t>다양한 플랫</a:t>
            </a:r>
            <a:r>
              <a:rPr b="1" lang="ko" sz="3000">
                <a:solidFill>
                  <a:srgbClr val="EFEFEF"/>
                </a:solidFill>
              </a:rPr>
              <a:t>폼 </a:t>
            </a:r>
            <a:r>
              <a:rPr b="1" lang="ko" sz="3000">
                <a:solidFill>
                  <a:srgbClr val="DD7E6B"/>
                </a:solidFill>
              </a:rPr>
              <a:t>지원</a:t>
            </a:r>
            <a:endParaRPr b="1" sz="3000">
              <a:solidFill>
                <a:srgbClr val="DD7E6B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 rotWithShape="1">
          <a:blip r:embed="rId3">
            <a:alphaModFix/>
          </a:blip>
          <a:srcRect b="0" l="40686" r="29054" t="0"/>
          <a:stretch/>
        </p:blipFill>
        <p:spPr>
          <a:xfrm>
            <a:off x="351011" y="1473450"/>
            <a:ext cx="1323796" cy="2918116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</p:pic>
      <p:pic>
        <p:nvPicPr>
          <p:cNvPr id="117" name="Google Shape;117;p21"/>
          <p:cNvPicPr preferRelativeResize="0"/>
          <p:nvPr/>
        </p:nvPicPr>
        <p:blipFill rotWithShape="1">
          <a:blip r:embed="rId4">
            <a:alphaModFix/>
          </a:blip>
          <a:srcRect b="0" l="55416" r="19066" t="0"/>
          <a:stretch/>
        </p:blipFill>
        <p:spPr>
          <a:xfrm>
            <a:off x="2043251" y="1473450"/>
            <a:ext cx="1323794" cy="2918115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</p:pic>
      <p:pic>
        <p:nvPicPr>
          <p:cNvPr id="118" name="Google Shape;118;p21"/>
          <p:cNvPicPr preferRelativeResize="0"/>
          <p:nvPr/>
        </p:nvPicPr>
        <p:blipFill rotWithShape="1">
          <a:blip r:embed="rId5">
            <a:alphaModFix/>
          </a:blip>
          <a:srcRect b="0" l="34900" r="34900" t="0"/>
          <a:stretch/>
        </p:blipFill>
        <p:spPr>
          <a:xfrm>
            <a:off x="3735490" y="1473450"/>
            <a:ext cx="1323796" cy="2918116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</p:pic>
      <p:pic>
        <p:nvPicPr>
          <p:cNvPr id="119" name="Google Shape;119;p21"/>
          <p:cNvPicPr preferRelativeResize="0"/>
          <p:nvPr/>
        </p:nvPicPr>
        <p:blipFill rotWithShape="1">
          <a:blip r:embed="rId6">
            <a:alphaModFix/>
          </a:blip>
          <a:srcRect b="0" l="32989" r="32986" t="0"/>
          <a:stretch/>
        </p:blipFill>
        <p:spPr>
          <a:xfrm>
            <a:off x="5427729" y="1473450"/>
            <a:ext cx="1323797" cy="2918114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</p:pic>
      <p:sp>
        <p:nvSpPr>
          <p:cNvPr id="120" name="Google Shape;120;p21"/>
          <p:cNvSpPr txBox="1"/>
          <p:nvPr/>
        </p:nvSpPr>
        <p:spPr>
          <a:xfrm>
            <a:off x="351000" y="3847725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DD7E6B"/>
                </a:solidFill>
              </a:rPr>
              <a:t>상병</a:t>
            </a:r>
            <a:endParaRPr b="1" sz="10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</a:rPr>
              <a:t>한준규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2043250" y="3847801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DD7E6B"/>
                </a:solidFill>
              </a:rPr>
              <a:t>상병</a:t>
            </a:r>
            <a:endParaRPr b="1" sz="10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</a:rPr>
              <a:t>신동현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3735475" y="3847801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DD7E6B"/>
                </a:solidFill>
              </a:rPr>
              <a:t>상병</a:t>
            </a:r>
            <a:endParaRPr b="1" sz="10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</a:rPr>
              <a:t>강경태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5427725" y="3847801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000">
                <a:solidFill>
                  <a:srgbClr val="DD7E6B"/>
                </a:solidFill>
              </a:rPr>
              <a:t>상병</a:t>
            </a:r>
            <a:endParaRPr b="1" sz="1000">
              <a:solidFill>
                <a:srgbClr val="DD7E6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solidFill>
                  <a:srgbClr val="FFFFFF"/>
                </a:solidFill>
              </a:rPr>
              <a:t>주세훈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351001" y="1473450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TEAM LEADER / BACK-END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2043230" y="1473450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FRONT-END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21"/>
          <p:cNvSpPr txBox="1"/>
          <p:nvPr/>
        </p:nvSpPr>
        <p:spPr>
          <a:xfrm>
            <a:off x="3735469" y="1473450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FRONT-END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21"/>
          <p:cNvSpPr txBox="1"/>
          <p:nvPr/>
        </p:nvSpPr>
        <p:spPr>
          <a:xfrm>
            <a:off x="5427719" y="1473450"/>
            <a:ext cx="1323900" cy="543900"/>
          </a:xfrm>
          <a:prstGeom prst="rect">
            <a:avLst/>
          </a:prstGeom>
          <a:noFill/>
          <a:ln>
            <a:noFill/>
          </a:ln>
          <a:effectLst>
            <a:outerShdw blurRad="285750" rotWithShape="0" algn="bl" dir="2700000" dist="28575">
              <a:srgbClr val="000000">
                <a:alpha val="7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BACK-END</a:t>
            </a:r>
            <a:endParaRPr b="1"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21"/>
          <p:cNvSpPr txBox="1"/>
          <p:nvPr/>
        </p:nvSpPr>
        <p:spPr>
          <a:xfrm>
            <a:off x="7109100" y="304225"/>
            <a:ext cx="1683900" cy="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600">
                <a:solidFill>
                  <a:srgbClr val="FFFFFF"/>
                </a:solidFill>
              </a:rPr>
              <a:t>팀</a:t>
            </a:r>
            <a:endParaRPr b="1" sz="3600">
              <a:solidFill>
                <a:srgbClr val="FFFFFF"/>
              </a:solidFill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5340300" y="2863400"/>
            <a:ext cx="3452700" cy="17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FFFF"/>
                </a:solidFill>
                <a:latin typeface="Gugi"/>
                <a:ea typeface="Gugi"/>
                <a:cs typeface="Gugi"/>
                <a:sym typeface="Gugi"/>
              </a:rPr>
              <a:t>온실 속 돌멩이</a:t>
            </a:r>
            <a:endParaRPr>
              <a:solidFill>
                <a:srgbClr val="FFFFFF"/>
              </a:solidFill>
              <a:latin typeface="Gugi"/>
              <a:ea typeface="Gugi"/>
              <a:cs typeface="Gugi"/>
              <a:sym typeface="Gugi"/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FCE5CD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2020 </a:t>
            </a:r>
            <a:r>
              <a:rPr b="1" lang="ko"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군장병 공개  SW</a:t>
            </a:r>
            <a:endParaRPr b="1"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ko" sz="1100">
                <a:solidFill>
                  <a:srgbClr val="DD7E6B"/>
                </a:solidFill>
                <a:latin typeface="Roboto"/>
                <a:ea typeface="Roboto"/>
                <a:cs typeface="Roboto"/>
                <a:sym typeface="Roboto"/>
              </a:rPr>
              <a:t>온라인 해커톤</a:t>
            </a:r>
            <a:endParaRPr b="1" sz="1100">
              <a:solidFill>
                <a:srgbClr val="DD7E6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039324" y="2281575"/>
            <a:ext cx="651000" cy="65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